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Berthold Block" charset="1" panose="02000506040000020004"/>
      <p:regular r:id="rId13"/>
    </p:embeddedFont>
    <p:embeddedFont>
      <p:font typeface="Barlow Medium" charset="1" panose="00000600000000000000"/>
      <p:regular r:id="rId14"/>
    </p:embeddedFont>
    <p:embeddedFont>
      <p:font typeface="Barlow Bold" charset="1" panose="00000800000000000000"/>
      <p:regular r:id="rId15"/>
    </p:embeddedFont>
    <p:embeddedFont>
      <p:font typeface="Barlow Semi-Bold" charset="1" panose="000007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47557" y="560716"/>
            <a:ext cx="5411743" cy="7770453"/>
            <a:chOff x="0" y="0"/>
            <a:chExt cx="4137660" cy="5941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50520" y="-288290"/>
              <a:ext cx="4956810" cy="6334760"/>
            </a:xfrm>
            <a:custGeom>
              <a:avLst/>
              <a:gdLst/>
              <a:ahLst/>
              <a:cxnLst/>
              <a:rect r="r" b="b" t="t" l="l"/>
              <a:pathLst>
                <a:path h="6334760" w="4956810">
                  <a:moveTo>
                    <a:pt x="762000" y="824230"/>
                  </a:moveTo>
                  <a:cubicBezTo>
                    <a:pt x="1517650" y="146050"/>
                    <a:pt x="2913380" y="0"/>
                    <a:pt x="3416300" y="1047750"/>
                  </a:cubicBezTo>
                  <a:cubicBezTo>
                    <a:pt x="3614420" y="1484630"/>
                    <a:pt x="3507740" y="1979930"/>
                    <a:pt x="3566160" y="2440940"/>
                  </a:cubicBezTo>
                  <a:cubicBezTo>
                    <a:pt x="3647440" y="3079750"/>
                    <a:pt x="4140200" y="3562350"/>
                    <a:pt x="4362450" y="4147820"/>
                  </a:cubicBezTo>
                  <a:cubicBezTo>
                    <a:pt x="4956810" y="5591810"/>
                    <a:pt x="3315970" y="6334760"/>
                    <a:pt x="2122170" y="6216650"/>
                  </a:cubicBezTo>
                  <a:cubicBezTo>
                    <a:pt x="1496060" y="6215380"/>
                    <a:pt x="762000" y="6047740"/>
                    <a:pt x="467360" y="5431790"/>
                  </a:cubicBezTo>
                  <a:cubicBezTo>
                    <a:pt x="166370" y="4765040"/>
                    <a:pt x="539750" y="4028440"/>
                    <a:pt x="553720" y="3336290"/>
                  </a:cubicBezTo>
                  <a:cubicBezTo>
                    <a:pt x="571500" y="2500630"/>
                    <a:pt x="0" y="1489710"/>
                    <a:pt x="762000" y="824230"/>
                  </a:cubicBezTo>
                  <a:close/>
                </a:path>
              </a:pathLst>
            </a:custGeom>
            <a:blipFill>
              <a:blip r:embed="rId4"/>
              <a:stretch>
                <a:fillRect l="-21782" t="0" r="-2178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553958" y="2948954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4" y="0"/>
                </a:lnTo>
                <a:lnTo>
                  <a:pt x="1410684" y="554013"/>
                </a:lnTo>
                <a:lnTo>
                  <a:pt x="0" y="554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4371" y="1028700"/>
            <a:ext cx="9304057" cy="4948535"/>
            <a:chOff x="0" y="0"/>
            <a:chExt cx="12405409" cy="659804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85750"/>
              <a:ext cx="12405409" cy="5246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4850"/>
                </a:lnSpc>
              </a:pPr>
              <a:r>
                <a:rPr lang="en-US" sz="14850">
                  <a:solidFill>
                    <a:srgbClr val="000000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UBOT: YOUTUBE AI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879100"/>
              <a:ext cx="12405409" cy="718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36"/>
                </a:lnSpc>
              </a:pPr>
              <a:r>
                <a:rPr lang="en-US" b="true" sz="324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</a:t>
              </a:r>
              <a:r>
                <a:rPr lang="en-US" b="true" sz="324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aking Video Content Accessible Through AI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34042" y="8601075"/>
            <a:ext cx="429293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8"/>
              </a:lnSpc>
              <a:spcBef>
                <a:spcPct val="0"/>
              </a:spcBef>
            </a:pPr>
            <a:r>
              <a:rPr lang="en-US" sz="4407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Bader albehishi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23358" y="8663778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4" y="0"/>
                </a:lnTo>
                <a:lnTo>
                  <a:pt x="1410684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55835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72900" y="0"/>
            <a:ext cx="5486400" cy="10287000"/>
            <a:chOff x="0" y="0"/>
            <a:chExt cx="1083733" cy="203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3733" cy="2032000"/>
            </a:xfrm>
            <a:custGeom>
              <a:avLst/>
              <a:gdLst/>
              <a:ahLst/>
              <a:cxnLst/>
              <a:rect r="r" b="b" t="t" l="l"/>
              <a:pathLst>
                <a:path h="2032000" w="1083733">
                  <a:moveTo>
                    <a:pt x="0" y="0"/>
                  </a:moveTo>
                  <a:lnTo>
                    <a:pt x="1083733" y="0"/>
                  </a:lnTo>
                  <a:lnTo>
                    <a:pt x="1083733" y="2032000"/>
                  </a:lnTo>
                  <a:lnTo>
                    <a:pt x="0" y="2032000"/>
                  </a:lnTo>
                  <a:close/>
                </a:path>
              </a:pathLst>
            </a:custGeom>
            <a:blipFill>
              <a:blip r:embed="rId4"/>
              <a:stretch>
                <a:fillRect l="-90712" t="0" r="-9071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5400000">
            <a:off x="10652944" y="8028314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56679" y="-408713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617432"/>
            <a:ext cx="9201150" cy="2261582"/>
            <a:chOff x="0" y="0"/>
            <a:chExt cx="12268200" cy="30154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76583"/>
              <a:ext cx="12268200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UBot is an innovative </a:t>
              </a:r>
              <a:r>
                <a:rPr lang="en-US" b="true" sz="2400">
                  <a:solidFill>
                    <a:srgbClr val="0000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AI-driven assistant</a:t>
              </a:r>
              <a:r>
                <a:rPr lang="en-US" b="true" sz="2400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designed to enhance user engagement with YouTube content through interactive capabilities.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2268200" cy="1673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839"/>
                </a:lnSpc>
                <a:spcBef>
                  <a:spcPct val="0"/>
                </a:spcBef>
              </a:pPr>
              <a:r>
                <a:rPr lang="en-US" sz="8199" u="none">
                  <a:solidFill>
                    <a:srgbClr val="000000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UBOT OVERVIEW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4981358"/>
            <a:ext cx="10229850" cy="2506103"/>
            <a:chOff x="0" y="0"/>
            <a:chExt cx="13639800" cy="334147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3639800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OBJECTIVES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70923"/>
              <a:ext cx="13639800" cy="2270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7" indent="-280669" lvl="1">
                <a:lnSpc>
                  <a:spcPts val="337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</a:t>
              </a:r>
              <a:r>
                <a:rPr lang="en-US" b="true" sz="2599" u="none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ccessibility:Makes video content accessible </a:t>
              </a:r>
            </a:p>
            <a:p>
              <a:pPr algn="l" marL="561337" indent="-280669" lvl="1">
                <a:lnSpc>
                  <a:spcPts val="3379"/>
                </a:lnSpc>
                <a:buFont typeface="Arial"/>
                <a:buChar char="•"/>
              </a:pPr>
              <a:r>
                <a:rPr lang="en-US" b="true" sz="2599" u="none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Information Retrieval:Enables quick extraction of specific facts from lengthy videos</a:t>
              </a:r>
            </a:p>
            <a:p>
              <a:pPr algn="l">
                <a:lnSpc>
                  <a:spcPts val="337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64487" y="-5041813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83039">
            <a:off x="14933122" y="518980"/>
            <a:ext cx="3892701" cy="1479226"/>
          </a:xfrm>
          <a:custGeom>
            <a:avLst/>
            <a:gdLst/>
            <a:ahLst/>
            <a:cxnLst/>
            <a:rect r="r" b="b" t="t" l="l"/>
            <a:pathLst>
              <a:path h="1479226" w="3892701">
                <a:moveTo>
                  <a:pt x="0" y="0"/>
                </a:moveTo>
                <a:lnTo>
                  <a:pt x="3892701" y="0"/>
                </a:lnTo>
                <a:lnTo>
                  <a:pt x="3892701" y="1479226"/>
                </a:lnTo>
                <a:lnTo>
                  <a:pt x="0" y="1479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8147">
            <a:off x="-209995" y="701411"/>
            <a:ext cx="3398281" cy="3058453"/>
          </a:xfrm>
          <a:custGeom>
            <a:avLst/>
            <a:gdLst/>
            <a:ahLst/>
            <a:cxnLst/>
            <a:rect r="r" b="b" t="t" l="l"/>
            <a:pathLst>
              <a:path h="3058453" w="3398281">
                <a:moveTo>
                  <a:pt x="0" y="0"/>
                </a:moveTo>
                <a:lnTo>
                  <a:pt x="3398282" y="0"/>
                </a:lnTo>
                <a:lnTo>
                  <a:pt x="3398282" y="3058453"/>
                </a:lnTo>
                <a:lnTo>
                  <a:pt x="0" y="305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709354">
            <a:off x="840783" y="-293051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00836" y="2240179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84844" y="1859801"/>
            <a:ext cx="13118313" cy="8740076"/>
          </a:xfrm>
          <a:custGeom>
            <a:avLst/>
            <a:gdLst/>
            <a:ahLst/>
            <a:cxnLst/>
            <a:rect r="r" b="b" t="t" l="l"/>
            <a:pathLst>
              <a:path h="8740076" w="13118313">
                <a:moveTo>
                  <a:pt x="0" y="0"/>
                </a:moveTo>
                <a:lnTo>
                  <a:pt x="13118312" y="0"/>
                </a:lnTo>
                <a:lnTo>
                  <a:pt x="13118312" y="8740076"/>
                </a:lnTo>
                <a:lnTo>
                  <a:pt x="0" y="8740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07242" y="726326"/>
            <a:ext cx="10473516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8"/>
              </a:lnSpc>
              <a:spcBef>
                <a:spcPct val="0"/>
              </a:spcBef>
            </a:pPr>
            <a:r>
              <a:rPr lang="en-US" sz="7482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UBOT </a:t>
            </a:r>
            <a:r>
              <a:rPr lang="en-US" sz="7482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ARCHITECTURE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39866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8905" y="5661645"/>
            <a:ext cx="4679066" cy="2875971"/>
            <a:chOff x="0" y="0"/>
            <a:chExt cx="6238754" cy="383462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78063"/>
              <a:ext cx="6238754" cy="218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5"/>
                </a:lnSpc>
              </a:pPr>
            </a:p>
            <a:p>
              <a:pPr algn="ctr" marL="0" indent="0" lvl="0">
                <a:lnSpc>
                  <a:spcPts val="3285"/>
                </a:lnSpc>
              </a:pPr>
              <a:r>
                <a:rPr lang="en-US" b="true" sz="273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Chunked</a:t>
              </a:r>
              <a:r>
                <a:rPr lang="en-US" b="true" sz="273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processing for videosg</a:t>
              </a:r>
            </a:p>
            <a:p>
              <a:pPr algn="ctr" marL="0" indent="0" lvl="0">
                <a:lnSpc>
                  <a:spcPts val="3285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6238754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13"/>
                </a:lnSpc>
              </a:pPr>
              <a:r>
                <a:rPr lang="en-US" b="true" sz="3011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Long</a:t>
              </a:r>
              <a:r>
                <a:rPr lang="en-US" b="true" sz="3011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 Video Optimization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428926"/>
              <a:ext cx="6238754" cy="405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9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30201" y="5661645"/>
            <a:ext cx="4427598" cy="3333171"/>
            <a:chOff x="0" y="0"/>
            <a:chExt cx="5903464" cy="444422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87663"/>
              <a:ext cx="5903464" cy="2184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5"/>
                </a:lnSpc>
              </a:pPr>
              <a:r>
                <a:rPr lang="en-US" b="true" sz="273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</a:t>
              </a:r>
              <a:r>
                <a:rPr lang="en-US" b="true" sz="273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istinguishes between video-related &amp; casual queries</a:t>
              </a:r>
            </a:p>
            <a:p>
              <a:pPr algn="ctr" marL="0" indent="0" lvl="0">
                <a:lnSpc>
                  <a:spcPts val="3285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5903464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13"/>
                </a:lnSpc>
              </a:pPr>
              <a:r>
                <a:rPr lang="en-US" b="true" sz="3011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Intell</a:t>
              </a:r>
              <a:r>
                <a:rPr lang="en-US" b="true" sz="3011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igent Conversation</a:t>
              </a:r>
            </a:p>
            <a:p>
              <a:pPr algn="ctr" marL="0" indent="0" lvl="0">
                <a:lnSpc>
                  <a:spcPts val="3613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038526"/>
              <a:ext cx="5903464" cy="405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9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91497" y="5661645"/>
            <a:ext cx="4747648" cy="2923596"/>
            <a:chOff x="0" y="0"/>
            <a:chExt cx="6330197" cy="389812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587663"/>
              <a:ext cx="6330197" cy="1638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85"/>
                </a:lnSpc>
              </a:pPr>
              <a:r>
                <a:rPr lang="en-US" b="true" sz="273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</a:t>
              </a:r>
              <a:r>
                <a:rPr lang="en-US" b="true" sz="2737">
                  <a:solidFill>
                    <a:srgbClr val="000000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ulti-level caching for repeated questions</a:t>
              </a:r>
            </a:p>
            <a:p>
              <a:pPr algn="ctr" marL="0" indent="0" lvl="0">
                <a:lnSpc>
                  <a:spcPts val="3285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0"/>
              <a:ext cx="6330197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13"/>
                </a:lnSpc>
              </a:pPr>
              <a:r>
                <a:rPr lang="en-US" b="true" sz="3011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P</a:t>
              </a:r>
              <a:r>
                <a:rPr lang="en-US" b="true" sz="3011">
                  <a:solidFill>
                    <a:srgbClr val="000000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erformance Optimization</a:t>
              </a:r>
            </a:p>
            <a:p>
              <a:pPr algn="ctr" marL="0" indent="0" lvl="0">
                <a:lnSpc>
                  <a:spcPts val="3613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492426"/>
              <a:ext cx="6330197" cy="405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49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298020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59316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20612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983039">
            <a:off x="14933122" y="518980"/>
            <a:ext cx="3892701" cy="1479226"/>
          </a:xfrm>
          <a:custGeom>
            <a:avLst/>
            <a:gdLst/>
            <a:ahLst/>
            <a:cxnLst/>
            <a:rect r="r" b="b" t="t" l="l"/>
            <a:pathLst>
              <a:path h="1479226" w="3892701">
                <a:moveTo>
                  <a:pt x="0" y="0"/>
                </a:moveTo>
                <a:lnTo>
                  <a:pt x="3892701" y="0"/>
                </a:lnTo>
                <a:lnTo>
                  <a:pt x="3892701" y="1479226"/>
                </a:lnTo>
                <a:lnTo>
                  <a:pt x="0" y="1479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907242" y="1612669"/>
            <a:ext cx="10473516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8"/>
              </a:lnSpc>
              <a:spcBef>
                <a:spcPct val="0"/>
              </a:spcBef>
            </a:pPr>
            <a:r>
              <a:rPr lang="en-US" sz="7482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K</a:t>
            </a:r>
            <a:r>
              <a:rPr lang="en-US" sz="7482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EY INNOVATIONS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-778147">
            <a:off x="-209995" y="701411"/>
            <a:ext cx="3398281" cy="3058453"/>
          </a:xfrm>
          <a:custGeom>
            <a:avLst/>
            <a:gdLst/>
            <a:ahLst/>
            <a:cxnLst/>
            <a:rect r="r" b="b" t="t" l="l"/>
            <a:pathLst>
              <a:path h="3058453" w="3398281">
                <a:moveTo>
                  <a:pt x="0" y="0"/>
                </a:moveTo>
                <a:lnTo>
                  <a:pt x="3398282" y="0"/>
                </a:lnTo>
                <a:lnTo>
                  <a:pt x="3398282" y="3058453"/>
                </a:lnTo>
                <a:lnTo>
                  <a:pt x="0" y="305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0709354">
            <a:off x="840783" y="-293051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300836" y="2240179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90239" y="8197357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7" y="0"/>
                </a:lnTo>
                <a:lnTo>
                  <a:pt x="979517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7223991" y="-136779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261056" y="-563873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1" y="0"/>
                </a:lnTo>
                <a:lnTo>
                  <a:pt x="1812531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79603" y="2207982"/>
            <a:ext cx="11413828" cy="7604463"/>
          </a:xfrm>
          <a:custGeom>
            <a:avLst/>
            <a:gdLst/>
            <a:ahLst/>
            <a:cxnLst/>
            <a:rect r="r" b="b" t="t" l="l"/>
            <a:pathLst>
              <a:path h="7604463" w="11413828">
                <a:moveTo>
                  <a:pt x="0" y="0"/>
                </a:moveTo>
                <a:lnTo>
                  <a:pt x="11413828" y="0"/>
                </a:lnTo>
                <a:lnTo>
                  <a:pt x="11413828" y="7604463"/>
                </a:lnTo>
                <a:lnTo>
                  <a:pt x="0" y="7604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47207" y="2207982"/>
            <a:ext cx="10996528" cy="7326437"/>
          </a:xfrm>
          <a:custGeom>
            <a:avLst/>
            <a:gdLst/>
            <a:ahLst/>
            <a:cxnLst/>
            <a:rect r="r" b="b" t="t" l="l"/>
            <a:pathLst>
              <a:path h="7326437" w="10996528">
                <a:moveTo>
                  <a:pt x="0" y="0"/>
                </a:moveTo>
                <a:lnTo>
                  <a:pt x="10996528" y="0"/>
                </a:lnTo>
                <a:lnTo>
                  <a:pt x="10996528" y="7326437"/>
                </a:lnTo>
                <a:lnTo>
                  <a:pt x="0" y="73264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17432"/>
            <a:ext cx="708660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47"/>
              </a:lnSpc>
              <a:spcBef>
                <a:spcPct val="0"/>
              </a:spcBef>
            </a:pPr>
            <a:r>
              <a:rPr lang="en-US" sz="778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PROCESSING TIMES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2700" y="1617432"/>
            <a:ext cx="7541049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47"/>
              </a:lnSpc>
              <a:spcBef>
                <a:spcPct val="0"/>
              </a:spcBef>
            </a:pPr>
            <a:r>
              <a:rPr lang="en-US" sz="778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LA</a:t>
            </a:r>
            <a:r>
              <a:rPr lang="en-US" sz="7789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NGSMITH LATENCY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6332" y="3054472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4"/>
                </a:lnTo>
                <a:lnTo>
                  <a:pt x="0" y="104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73813" y="3392243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4"/>
                </a:lnTo>
                <a:lnTo>
                  <a:pt x="0" y="1041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37840" y="751693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1423" y="5143500"/>
            <a:ext cx="3976988" cy="3837793"/>
          </a:xfrm>
          <a:custGeom>
            <a:avLst/>
            <a:gdLst/>
            <a:ahLst/>
            <a:cxnLst/>
            <a:rect r="r" b="b" t="t" l="l"/>
            <a:pathLst>
              <a:path h="3837793" w="3976988">
                <a:moveTo>
                  <a:pt x="0" y="0"/>
                </a:moveTo>
                <a:lnTo>
                  <a:pt x="3976987" y="0"/>
                </a:lnTo>
                <a:lnTo>
                  <a:pt x="3976987" y="3837793"/>
                </a:lnTo>
                <a:lnTo>
                  <a:pt x="0" y="3837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78256" y="4892032"/>
            <a:ext cx="3336151" cy="3336151"/>
          </a:xfrm>
          <a:custGeom>
            <a:avLst/>
            <a:gdLst/>
            <a:ahLst/>
            <a:cxnLst/>
            <a:rect r="r" b="b" t="t" l="l"/>
            <a:pathLst>
              <a:path h="3336151" w="3336151">
                <a:moveTo>
                  <a:pt x="0" y="0"/>
                </a:moveTo>
                <a:lnTo>
                  <a:pt x="3336152" y="0"/>
                </a:lnTo>
                <a:lnTo>
                  <a:pt x="3336152" y="3336151"/>
                </a:lnTo>
                <a:lnTo>
                  <a:pt x="0" y="33361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3358" y="8981293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4" y="0"/>
                </a:lnTo>
                <a:lnTo>
                  <a:pt x="1410684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07907"/>
            <a:ext cx="837141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 u="none">
                <a:solidFill>
                  <a:srgbClr val="000000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DEMO &amp; CONCLUSION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A19C60"/>
          </a:solidFill>
        </p:spPr>
      </p:sp>
      <p:sp>
        <p:nvSpPr>
          <p:cNvPr name="AutoShape 3" id="3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F6F3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037840" y="751693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3358" y="8981293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4" y="0"/>
                </a:lnTo>
                <a:lnTo>
                  <a:pt x="1410684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74796" y="3194214"/>
            <a:ext cx="9926920" cy="3898572"/>
          </a:xfrm>
          <a:custGeom>
            <a:avLst/>
            <a:gdLst/>
            <a:ahLst/>
            <a:cxnLst/>
            <a:rect r="r" b="b" t="t" l="l"/>
            <a:pathLst>
              <a:path h="3898572" w="9926920">
                <a:moveTo>
                  <a:pt x="0" y="0"/>
                </a:moveTo>
                <a:lnTo>
                  <a:pt x="9926920" y="0"/>
                </a:lnTo>
                <a:lnTo>
                  <a:pt x="9926920" y="3898572"/>
                </a:lnTo>
                <a:lnTo>
                  <a:pt x="0" y="3898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UBot: YouTube AI</dc:description>
  <dc:identifier>DAGmrf-sEiU</dc:identifier>
  <dcterms:modified xsi:type="dcterms:W3CDTF">2011-08-01T06:04:30Z</dcterms:modified>
  <cp:revision>1</cp:revision>
  <dc:title>Presentation - UBot: YouTube AI</dc:title>
</cp:coreProperties>
</file>